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22"/>
  </p:notesMasterIdLst>
  <p:sldIdLst>
    <p:sldId id="256" r:id="rId3"/>
    <p:sldId id="257" r:id="rId4"/>
    <p:sldId id="258" r:id="rId5"/>
    <p:sldId id="26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6" r:id="rId17"/>
    <p:sldId id="270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Anton" panose="020B0604020202020204" charset="0"/>
      <p:regular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83" d="100"/>
          <a:sy n="183" d="100"/>
        </p:scale>
        <p:origin x="144" y="73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db37edb6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db37edb6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db37edb6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db37edb6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Psicologa senior, Profesora y eSeller , emprendedora por naturaleza, apasionada de los negocios innovadores , siempre en búsqueda de nuevas fuentes de ingreso. Adora los perros y gatos casi tanto como el mar, aprovecha su tiempo libre los días de semana para cuidar las mascotas de sus amigos por emergencias. ha llegado a pasear mascotas y/o alojarlas por temporadas. Quiere tener más tiempo y dinero para poder ir al mar , relajarse de preferencia siempre acompañada de un Pet amig@.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db37edb6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db37edb6f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</a:rPr>
              <a:t>MVP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Desarrollarás un listado de funcionalidades básicas al respecto (MVP).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Tendrás que hacer un listado de las funciones principales que debería tener el proyecto personal, para poder cumplir con el concepto del MVP.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Podrás apoyarte realizando un storyboard (de no más de 6 cuadrantes), o storytelling (que no tenga más de 150 caracteres).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12121"/>
              </a:solidFill>
              <a:highlight>
                <a:srgbClr val="E0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db37edb6f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db37edb6f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5038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744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6686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db37edb6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db37edb6f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</a:rPr>
              <a:t>MVP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Desarrollarás un listado de funcionalidades básicas al respecto (MVP).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Tendrás que hacer un listado de las funciones principales que debería tener el proyecto personal, para poder cumplir con el concepto del MVP.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Podrás apoyarte realizando un storyboard (de no más de 6 cuadrantes), o storytelling (que no tenga más de 150 caracteres).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12121"/>
              </a:solidFill>
              <a:highlight>
                <a:srgbClr val="E0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662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3db6c10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3db6c10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 primer párrafo agregaría algo sobre la temática "...y esfuerzo es cada vez más importante sumado a la responsabilidad de cuidar una mascota. Muchas veces la falta de de tiempo implica no darle a un pet amigo el bienestar que necesita."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Recordá que no hablamos en primera persona en UX porque el centro es el usuario, no nosotros.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agregaría algo sobre la temática "...y esfuerzo es cada vez más importante sumado a la responsabilidad de cuidar una mascota. Muchas veces la falta de de tiempo implica no darle a un pet amigo el bienestar que necesita."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Recordá que no hablamos en primera persona en UX porque el centro es el usuario, no nosotros.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9b7bdd6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9b7bdd6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u="sng">
                <a:solidFill>
                  <a:schemeClr val="dk1"/>
                </a:solidFill>
              </a:rPr>
              <a:t>Contexto</a:t>
            </a:r>
            <a:r>
              <a:rPr lang="en-US" sz="1400">
                <a:solidFill>
                  <a:schemeClr val="dk1"/>
                </a:solidFill>
              </a:rPr>
              <a:t> :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vivimos en una sociedad en donde nuestro dia a dia esta cada vez más lleno de actividades, el utilizar eficientemente nuestro tiempo y esfuerzo es cada vez más importante. Además se observa un notable incremento de la importancia de un Pet amig@ ( en el Perú el 49% de los hogares tiene una mascota :Kantar Division Worldpanel )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En Perú, es cada vez más importante el bienestar de nuestros Pets amig@s ( el 42% de los peruanos prefieren a los perros mientras que el 23% prefieren a los gatos : Kantar Division Worldpanel );por el ritmo de vida que todos llevamos ,el tiempo y distancia cada vez es más difícil poder brindarle a nuestros querid@s todo lo que se merecen cuando estamos lejos o cerca de ellos.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db37edb6f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db37edb6f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090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db37edb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db37edb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7bdd65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9b7bdd65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</a:rPr>
              <a:t>POV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Seguir la estructura </a:t>
            </a:r>
            <a:r>
              <a:rPr lang="en-US" sz="1300" i="1">
                <a:solidFill>
                  <a:schemeClr val="dk1"/>
                </a:solidFill>
              </a:rPr>
              <a:t>“usuario ... necesita ... porque …”</a:t>
            </a:r>
            <a:endParaRPr sz="13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Psicologa senior, Profesora y eSeller , emprendedora por naturaleza, apasionada de los negocios innovadores , siempre en búsqueda de nuevas fuentes de ingreso. Adora los perros y gatos casi tanto como el mar, aprovecha su tiempo libre los días de semana para cuidar las mascotas de sus amigos por emergencias. ha llegado a pasear mascotas y/o alojarlas por temporadas. Quiere tener más tiempo y dinero para poder ir al mar , relajarse de preferencia siempre acompañada de un Pet amig@.</a:t>
            </a:r>
            <a:endParaRPr sz="13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db37edb6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db37edb6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9b7bdd65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9b7bdd65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</a:rPr>
              <a:t>MVP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Desarrollarás un listado de funcionalidades básicas al respecto (MVP).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Tendrás que hacer un listado de las funciones principales que debería tener el proyecto personal, para poder cumplir con el concepto del MVP.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Podrás apoyarte realizando un storyboard (de no más de 6 cuadrantes), o storytelling (que no tenga más de 150 caracteres).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12121"/>
              </a:solidFill>
              <a:highlight>
                <a:srgbClr val="E0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db37edb6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db37edb6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subTitle" idx="1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FFB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flipH="1">
            <a:off x="8246520" y="4245840"/>
            <a:ext cx="897120" cy="89712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 flipH="1">
            <a:off x="8246520" y="4245840"/>
            <a:ext cx="897120" cy="897120"/>
          </a:xfrm>
          <a:prstGeom prst="round1Rect">
            <a:avLst>
              <a:gd name="adj" fmla="val 16667"/>
            </a:avLst>
          </a:prstGeom>
          <a:solidFill>
            <a:srgbClr val="FFFFFF">
              <a:alpha val="6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390600" y="1819440"/>
            <a:ext cx="8221680" cy="93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FFBC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ntar.com/latin-america/inspiracion/consumo-masivo/hogares-con-mascota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ntar.com/latin-america/inspiracion/consumo-masivo/hogares-con-mascota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/>
        </p:nvSpPr>
        <p:spPr>
          <a:xfrm>
            <a:off x="390550" y="1395460"/>
            <a:ext cx="8221800" cy="28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>
                <a:latin typeface="Anton"/>
                <a:ea typeface="Anton"/>
                <a:cs typeface="Anton"/>
                <a:sym typeface="Anton"/>
              </a:rPr>
              <a:t>POV &amp; MVP  </a:t>
            </a:r>
            <a:endParaRPr sz="4000" i="1"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latin typeface="Anton"/>
                <a:ea typeface="Anton"/>
                <a:cs typeface="Anton"/>
                <a:sym typeface="Anton"/>
              </a:rPr>
              <a:t>Point of view &amp; Minimun Viable </a:t>
            </a:r>
            <a:r>
              <a:rPr lang="en-US" sz="12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Product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7"/>
          <p:cNvSpPr txBox="1"/>
          <p:nvPr/>
        </p:nvSpPr>
        <p:spPr>
          <a:xfrm>
            <a:off x="390600" y="2789280"/>
            <a:ext cx="8221680" cy="43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100" y="3086375"/>
            <a:ext cx="726771" cy="6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9C724E-43C1-4598-8CDE-015255E7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30" y="3202875"/>
            <a:ext cx="1401900" cy="4314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4DA7FF-F11E-4C57-9B98-B4B76EF77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4926" y="0"/>
            <a:ext cx="9188926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D0DC15-78A4-4C52-B98F-6E5F12041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871" y="3946035"/>
            <a:ext cx="4885710" cy="882774"/>
          </a:xfrm>
          <a:prstGeom prst="rect">
            <a:avLst/>
          </a:prstGeom>
        </p:spPr>
      </p:pic>
      <p:pic>
        <p:nvPicPr>
          <p:cNvPr id="8" name="Google Shape;138;p29">
            <a:extLst>
              <a:ext uri="{FF2B5EF4-FFF2-40B4-BE49-F238E27FC236}">
                <a16:creationId xmlns:a16="http://schemas.microsoft.com/office/drawing/2014/main" id="{F79CC5B7-8D17-4C09-AA3F-74208C6DFB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203" y="123450"/>
            <a:ext cx="726771" cy="6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B64CB2-75A8-4161-905C-BE2616670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974" y="239952"/>
            <a:ext cx="1401900" cy="4314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9C5D44-9AB4-4862-BF4B-3895AD4888BF}"/>
              </a:ext>
            </a:extLst>
          </p:cNvPr>
          <p:cNvSpPr/>
          <p:nvPr/>
        </p:nvSpPr>
        <p:spPr>
          <a:xfrm>
            <a:off x="7298110" y="3673914"/>
            <a:ext cx="181171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600" dirty="0">
                <a:solidFill>
                  <a:schemeClr val="bg1"/>
                </a:solidFill>
              </a:rPr>
              <a:t>https://github.com/JesusRamirezGamarra/BFFs</a:t>
            </a:r>
          </a:p>
        </p:txBody>
      </p:sp>
      <p:pic>
        <p:nvPicPr>
          <p:cNvPr id="1026" name="Picture 2" descr="Iconos Blancos de Github - Descarga SVG, PNG, GIF Gratis">
            <a:extLst>
              <a:ext uri="{FF2B5EF4-FFF2-40B4-BE49-F238E27FC236}">
                <a16:creationId xmlns:a16="http://schemas.microsoft.com/office/drawing/2014/main" id="{832ACCE6-18E9-450F-8C08-8E4B1F4C5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033" y="2854964"/>
            <a:ext cx="766290" cy="72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/>
          <p:nvPr/>
        </p:nvSpPr>
        <p:spPr>
          <a:xfrm>
            <a:off x="121625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MVP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4569950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Minimum viable Product</a:t>
            </a:r>
            <a:endParaRPr sz="2300" b="1">
              <a:solidFill>
                <a:schemeClr val="lt1"/>
              </a:solidFill>
            </a:endParaRPr>
          </a:p>
        </p:txBody>
      </p:sp>
      <p:cxnSp>
        <p:nvCxnSpPr>
          <p:cNvPr id="214" name="Google Shape;214;p35"/>
          <p:cNvCxnSpPr/>
          <p:nvPr/>
        </p:nvCxnSpPr>
        <p:spPr>
          <a:xfrm flipH="1">
            <a:off x="4223075" y="926750"/>
            <a:ext cx="8700" cy="398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35"/>
          <p:cNvCxnSpPr/>
          <p:nvPr/>
        </p:nvCxnSpPr>
        <p:spPr>
          <a:xfrm flipH="1">
            <a:off x="5792100" y="926750"/>
            <a:ext cx="8700" cy="398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5"/>
          <p:cNvCxnSpPr/>
          <p:nvPr/>
        </p:nvCxnSpPr>
        <p:spPr>
          <a:xfrm flipH="1">
            <a:off x="7361125" y="961400"/>
            <a:ext cx="8700" cy="398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5"/>
          <p:cNvSpPr txBox="1"/>
          <p:nvPr/>
        </p:nvSpPr>
        <p:spPr>
          <a:xfrm>
            <a:off x="4314888" y="632125"/>
            <a:ext cx="139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Imprescindible</a:t>
            </a: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5883900" y="632125"/>
            <a:ext cx="139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Deseable</a:t>
            </a:r>
            <a:endParaRPr/>
          </a:p>
        </p:txBody>
      </p:sp>
      <p:sp>
        <p:nvSpPr>
          <p:cNvPr id="219" name="Google Shape;219;p35"/>
          <p:cNvSpPr txBox="1"/>
          <p:nvPr/>
        </p:nvSpPr>
        <p:spPr>
          <a:xfrm>
            <a:off x="121625" y="879775"/>
            <a:ext cx="3879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dk1"/>
                </a:solidFill>
              </a:rPr>
              <a:t>Ingresar sugerencias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Desea compartir sus necesidades de Productos/ Servicios para mejorar la experiencia del Apps.</a:t>
            </a:r>
            <a:endParaRPr b="1" u="sng">
              <a:solidFill>
                <a:schemeClr val="dk1"/>
              </a:solidFill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623450" y="1490775"/>
            <a:ext cx="3197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Ingresar ideas / Sugerencias </a:t>
            </a:r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6386100" y="13383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5"/>
          <p:cNvSpPr txBox="1"/>
          <p:nvPr/>
        </p:nvSpPr>
        <p:spPr>
          <a:xfrm>
            <a:off x="561125" y="2706825"/>
            <a:ext cx="3670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Adquirir Membresia : Free / Premium (1) / Familia (5)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Registrar y Consultar la Bitácora de eventos (Cumpleaños, fechas de vacunas , enfermedades, accidentes , etc ) .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Registrar Información complementaria por morfología , raza , edad, dolencias ( bitacora ) , ubicación.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181825" y="2068575"/>
            <a:ext cx="3973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dk1"/>
                </a:solidFill>
              </a:rPr>
              <a:t>Buscar Información ad-hoc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Desea información ( Bitacora de eventos ) y complementaria.</a:t>
            </a:r>
            <a:endParaRPr b="1" u="sng">
              <a:solidFill>
                <a:schemeClr val="dk1"/>
              </a:solidFill>
            </a:endParaRPr>
          </a:p>
        </p:txBody>
      </p:sp>
      <p:sp>
        <p:nvSpPr>
          <p:cNvPr id="224" name="Google Shape;224;p35"/>
          <p:cNvSpPr/>
          <p:nvPr/>
        </p:nvSpPr>
        <p:spPr>
          <a:xfrm>
            <a:off x="6386100" y="26226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5"/>
          <p:cNvSpPr/>
          <p:nvPr/>
        </p:nvSpPr>
        <p:spPr>
          <a:xfrm>
            <a:off x="6386100" y="30775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5"/>
          <p:cNvSpPr/>
          <p:nvPr/>
        </p:nvSpPr>
        <p:spPr>
          <a:xfrm>
            <a:off x="4817150" y="34777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721107-A78A-487C-BA17-19C11A789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6"/>
          <p:cNvSpPr txBox="1"/>
          <p:nvPr/>
        </p:nvSpPr>
        <p:spPr>
          <a:xfrm>
            <a:off x="121625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MVP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4569950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Minimum viable Product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551425" y="583950"/>
            <a:ext cx="342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Usuario 1 - Santiago</a:t>
            </a:r>
            <a:endParaRPr b="1" u="sng"/>
          </a:p>
        </p:txBody>
      </p:sp>
      <p:sp>
        <p:nvSpPr>
          <p:cNvPr id="235" name="Google Shape;235;p36"/>
          <p:cNvSpPr txBox="1"/>
          <p:nvPr/>
        </p:nvSpPr>
        <p:spPr>
          <a:xfrm>
            <a:off x="5229525" y="583950"/>
            <a:ext cx="342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Usuario 2 - Paola</a:t>
            </a:r>
            <a:endParaRPr b="1" u="sng"/>
          </a:p>
        </p:txBody>
      </p:sp>
      <p:sp>
        <p:nvSpPr>
          <p:cNvPr id="236" name="Google Shape;236;p36"/>
          <p:cNvSpPr txBox="1"/>
          <p:nvPr/>
        </p:nvSpPr>
        <p:spPr>
          <a:xfrm>
            <a:off x="69575" y="2446850"/>
            <a:ext cx="4230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Ingeniero (Nómade por naturaleza). viaja constantemente.  Sin embargo se le dificulta encontrar productos y Servicios.Tiene ingresos medio. Quiere lo mejor para su pet amig@.</a:t>
            </a:r>
            <a:endParaRPr sz="1300"/>
          </a:p>
        </p:txBody>
      </p:sp>
      <p:cxnSp>
        <p:nvCxnSpPr>
          <p:cNvPr id="237" name="Google Shape;237;p36"/>
          <p:cNvCxnSpPr/>
          <p:nvPr/>
        </p:nvCxnSpPr>
        <p:spPr>
          <a:xfrm flipH="1">
            <a:off x="4600625" y="982175"/>
            <a:ext cx="8700" cy="398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36"/>
          <p:cNvSpPr txBox="1"/>
          <p:nvPr/>
        </p:nvSpPr>
        <p:spPr>
          <a:xfrm>
            <a:off x="4828875" y="2420800"/>
            <a:ext cx="4230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Emprendedora de la generación X, PetLover y amante del mar,  pasea y/o alojar mascotas para incrementar sus ingresos,busca ir al mar a relajarse siempre acompañada de un pet Amig@</a:t>
            </a:r>
            <a:endParaRPr sz="1300"/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750" y="874336"/>
            <a:ext cx="1575950" cy="15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125" y="889038"/>
            <a:ext cx="1556349" cy="155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BA307A-DC1A-4276-A6E0-2F2669806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  <p:pic>
        <p:nvPicPr>
          <p:cNvPr id="13" name="Google Shape;272;p39">
            <a:extLst>
              <a:ext uri="{FF2B5EF4-FFF2-40B4-BE49-F238E27FC236}">
                <a16:creationId xmlns:a16="http://schemas.microsoft.com/office/drawing/2014/main" id="{AF87E4D2-29BB-4260-AA13-F43A550DC3B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7"/>
          <p:cNvSpPr txBox="1"/>
          <p:nvPr/>
        </p:nvSpPr>
        <p:spPr>
          <a:xfrm>
            <a:off x="121625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MVP - Iteración I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4569950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Minimum viable Product</a:t>
            </a:r>
            <a:endParaRPr sz="2300" b="1">
              <a:solidFill>
                <a:schemeClr val="lt1"/>
              </a:solidFill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7"/>
          <p:cNvSpPr/>
          <p:nvPr/>
        </p:nvSpPr>
        <p:spPr>
          <a:xfrm>
            <a:off x="292900" y="1038275"/>
            <a:ext cx="1387200" cy="14217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13" y="17443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7"/>
          <p:cNvSpPr txBox="1"/>
          <p:nvPr/>
        </p:nvSpPr>
        <p:spPr>
          <a:xfrm>
            <a:off x="370450" y="1106750"/>
            <a:ext cx="123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</a:rPr>
              <a:t>Versión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</a:rPr>
              <a:t>0.0.1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5778350" y="706550"/>
            <a:ext cx="3351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 err="1"/>
              <a:t>Buscar</a:t>
            </a:r>
            <a:r>
              <a:rPr lang="en-US" b="1" u="sng" dirty="0"/>
              <a:t> </a:t>
            </a:r>
            <a:r>
              <a:rPr lang="en-US" b="1" u="sng" dirty="0" err="1"/>
              <a:t>Información</a:t>
            </a:r>
            <a:r>
              <a:rPr lang="en-US" b="1" u="sng" dirty="0"/>
              <a:t> ad-hoc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/>
              <a:t>Desea</a:t>
            </a:r>
            <a:r>
              <a:rPr lang="en-US" sz="1000" dirty="0"/>
              <a:t> </a:t>
            </a:r>
            <a:r>
              <a:rPr lang="en-US" sz="1000" dirty="0" err="1"/>
              <a:t>información</a:t>
            </a:r>
            <a:r>
              <a:rPr lang="en-US" sz="1000" dirty="0"/>
              <a:t> ( Bitacora de </a:t>
            </a:r>
            <a:r>
              <a:rPr lang="en-US" sz="1000" dirty="0" err="1"/>
              <a:t>eventos</a:t>
            </a:r>
            <a:r>
              <a:rPr lang="en-US" sz="1000" dirty="0"/>
              <a:t> ) y </a:t>
            </a:r>
            <a:r>
              <a:rPr lang="en-US" sz="1000" dirty="0" err="1"/>
              <a:t>complementaria</a:t>
            </a:r>
            <a:r>
              <a:rPr lang="en-US" sz="1000" dirty="0"/>
              <a:t>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 err="1">
                <a:solidFill>
                  <a:schemeClr val="dk1"/>
                </a:solidFill>
                <a:highlight>
                  <a:srgbClr val="00FFFF"/>
                </a:highlight>
              </a:rPr>
              <a:t>Adquirir</a:t>
            </a:r>
            <a:r>
              <a:rPr lang="en-US" sz="1000" dirty="0">
                <a:solidFill>
                  <a:schemeClr val="dk1"/>
                </a:solidFill>
                <a:highlight>
                  <a:srgbClr val="00FFFF"/>
                </a:highlight>
              </a:rPr>
              <a:t> </a:t>
            </a:r>
            <a:r>
              <a:rPr lang="en-US" sz="1000" dirty="0" err="1">
                <a:solidFill>
                  <a:schemeClr val="dk1"/>
                </a:solidFill>
                <a:highlight>
                  <a:srgbClr val="00FFFF"/>
                </a:highlight>
              </a:rPr>
              <a:t>Membresia</a:t>
            </a:r>
            <a:r>
              <a:rPr lang="en-US" sz="1000" dirty="0">
                <a:solidFill>
                  <a:schemeClr val="dk1"/>
                </a:solidFill>
                <a:highlight>
                  <a:srgbClr val="00FFFF"/>
                </a:highlight>
              </a:rPr>
              <a:t> : Free / Premium (1) / Familia (5)</a:t>
            </a:r>
            <a:endParaRPr sz="1000" dirty="0">
              <a:solidFill>
                <a:schemeClr val="dk1"/>
              </a:solidFill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>
                <a:highlight>
                  <a:srgbClr val="00FFFF"/>
                </a:highlight>
              </a:rPr>
              <a:t>Registrar y </a:t>
            </a:r>
            <a:r>
              <a:rPr lang="en-US" sz="1000" dirty="0" err="1">
                <a:highlight>
                  <a:srgbClr val="00FFFF"/>
                </a:highlight>
              </a:rPr>
              <a:t>Consultar</a:t>
            </a:r>
            <a:r>
              <a:rPr lang="en-US" sz="1000" dirty="0">
                <a:highlight>
                  <a:srgbClr val="00FFFF"/>
                </a:highlight>
              </a:rPr>
              <a:t>  la </a:t>
            </a:r>
            <a:r>
              <a:rPr lang="en-US" sz="1000" dirty="0" err="1">
                <a:highlight>
                  <a:srgbClr val="00FFFF"/>
                </a:highlight>
              </a:rPr>
              <a:t>Bitácora</a:t>
            </a:r>
            <a:r>
              <a:rPr lang="en-US" sz="1000" dirty="0">
                <a:highlight>
                  <a:srgbClr val="00FFFF"/>
                </a:highlight>
              </a:rPr>
              <a:t> de </a:t>
            </a:r>
            <a:r>
              <a:rPr lang="en-US" sz="1000" dirty="0" err="1">
                <a:highlight>
                  <a:srgbClr val="00FFFF"/>
                </a:highlight>
              </a:rPr>
              <a:t>eventos</a:t>
            </a:r>
            <a:r>
              <a:rPr lang="en-US" sz="1000" dirty="0">
                <a:highlight>
                  <a:srgbClr val="00FFFF"/>
                </a:highlight>
              </a:rPr>
              <a:t> ( </a:t>
            </a:r>
            <a:r>
              <a:rPr lang="en-US" sz="1000" dirty="0" err="1">
                <a:highlight>
                  <a:srgbClr val="00FFFF"/>
                </a:highlight>
              </a:rPr>
              <a:t>Cumpleaños</a:t>
            </a:r>
            <a:r>
              <a:rPr lang="en-US" sz="1000" dirty="0">
                <a:highlight>
                  <a:srgbClr val="00FFFF"/>
                </a:highlight>
              </a:rPr>
              <a:t>, </a:t>
            </a:r>
            <a:r>
              <a:rPr lang="en-US" sz="1000" dirty="0" err="1">
                <a:highlight>
                  <a:srgbClr val="00FFFF"/>
                </a:highlight>
              </a:rPr>
              <a:t>fechas</a:t>
            </a:r>
            <a:r>
              <a:rPr lang="en-US" sz="1000" dirty="0">
                <a:highlight>
                  <a:srgbClr val="00FFFF"/>
                </a:highlight>
              </a:rPr>
              <a:t> de </a:t>
            </a:r>
            <a:r>
              <a:rPr lang="en-US" sz="1000" dirty="0" err="1">
                <a:highlight>
                  <a:srgbClr val="00FFFF"/>
                </a:highlight>
              </a:rPr>
              <a:t>vacunas</a:t>
            </a:r>
            <a:r>
              <a:rPr lang="en-US" sz="1000" dirty="0">
                <a:highlight>
                  <a:srgbClr val="00FFFF"/>
                </a:highlight>
              </a:rPr>
              <a:t> , </a:t>
            </a:r>
            <a:r>
              <a:rPr lang="en-US" sz="1000" dirty="0" err="1">
                <a:highlight>
                  <a:srgbClr val="00FFFF"/>
                </a:highlight>
              </a:rPr>
              <a:t>enfermedades</a:t>
            </a:r>
            <a:r>
              <a:rPr lang="en-US" sz="1000" dirty="0">
                <a:highlight>
                  <a:srgbClr val="00FFFF"/>
                </a:highlight>
              </a:rPr>
              <a:t>, </a:t>
            </a:r>
            <a:r>
              <a:rPr lang="en-US" sz="1000" dirty="0" err="1">
                <a:highlight>
                  <a:srgbClr val="00FFFF"/>
                </a:highlight>
              </a:rPr>
              <a:t>accidentes</a:t>
            </a:r>
            <a:r>
              <a:rPr lang="en-US" sz="1000" dirty="0">
                <a:highlight>
                  <a:srgbClr val="00FFFF"/>
                </a:highlight>
              </a:rPr>
              <a:t> , </a:t>
            </a:r>
            <a:r>
              <a:rPr lang="en-US" sz="1000" dirty="0" err="1">
                <a:highlight>
                  <a:srgbClr val="00FFFF"/>
                </a:highlight>
              </a:rPr>
              <a:t>etc</a:t>
            </a:r>
            <a:r>
              <a:rPr lang="en-US" sz="1000" dirty="0">
                <a:highlight>
                  <a:srgbClr val="00FFFF"/>
                </a:highlight>
              </a:rPr>
              <a:t> ) .</a:t>
            </a:r>
            <a:endParaRPr sz="1000" dirty="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/>
              <a:t>Registrar </a:t>
            </a:r>
            <a:r>
              <a:rPr lang="en-US" sz="1000" dirty="0" err="1"/>
              <a:t>Información</a:t>
            </a:r>
            <a:r>
              <a:rPr lang="en-US" sz="1000" dirty="0"/>
              <a:t> </a:t>
            </a:r>
            <a:r>
              <a:rPr lang="en-US" sz="1000" dirty="0" err="1"/>
              <a:t>complementaria</a:t>
            </a:r>
            <a:r>
              <a:rPr lang="en-US" sz="1000" dirty="0"/>
              <a:t> por </a:t>
            </a:r>
            <a:r>
              <a:rPr lang="en-US" sz="1000" dirty="0" err="1"/>
              <a:t>morfología</a:t>
            </a:r>
            <a:r>
              <a:rPr lang="en-US" sz="1000" dirty="0"/>
              <a:t> , </a:t>
            </a:r>
            <a:r>
              <a:rPr lang="en-US" sz="1000" dirty="0" err="1"/>
              <a:t>raza</a:t>
            </a:r>
            <a:r>
              <a:rPr lang="en-US" sz="1000" dirty="0"/>
              <a:t> , </a:t>
            </a:r>
            <a:r>
              <a:rPr lang="en-US" sz="1000" dirty="0" err="1"/>
              <a:t>edad</a:t>
            </a:r>
            <a:r>
              <a:rPr lang="en-US" sz="1000" dirty="0"/>
              <a:t>, </a:t>
            </a:r>
            <a:r>
              <a:rPr lang="en-US" sz="1000" dirty="0" err="1"/>
              <a:t>dolencias</a:t>
            </a:r>
            <a:r>
              <a:rPr lang="en-US" sz="1000" dirty="0"/>
              <a:t> ( bitacora ) , </a:t>
            </a:r>
            <a:r>
              <a:rPr lang="en-US" sz="1000" dirty="0" err="1"/>
              <a:t>ubicación</a:t>
            </a:r>
            <a:r>
              <a:rPr lang="en-US" sz="1000" dirty="0"/>
              <a:t>.</a:t>
            </a:r>
            <a:endParaRPr sz="1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  </a:t>
            </a:r>
            <a:endParaRPr sz="1000" dirty="0"/>
          </a:p>
        </p:txBody>
      </p:sp>
      <p:sp>
        <p:nvSpPr>
          <p:cNvPr id="254" name="Google Shape;254;p37"/>
          <p:cNvSpPr txBox="1"/>
          <p:nvPr/>
        </p:nvSpPr>
        <p:spPr>
          <a:xfrm>
            <a:off x="1974700" y="2169100"/>
            <a:ext cx="30999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 err="1"/>
              <a:t>Conectar</a:t>
            </a:r>
            <a:r>
              <a:rPr lang="en-US" b="1" u="sng" dirty="0"/>
              <a:t> </a:t>
            </a:r>
            <a:r>
              <a:rPr lang="en-US" b="1" u="sng" dirty="0" err="1"/>
              <a:t>Usuarios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/>
              <a:t>Conectar</a:t>
            </a:r>
            <a:r>
              <a:rPr lang="en-US" sz="1000" dirty="0"/>
              <a:t> </a:t>
            </a:r>
            <a:r>
              <a:rPr lang="en-US" sz="1000" dirty="0" err="1"/>
              <a:t>usuarios</a:t>
            </a:r>
            <a:r>
              <a:rPr lang="en-US" sz="1000" dirty="0"/>
              <a:t> </a:t>
            </a:r>
            <a:r>
              <a:rPr lang="en-US" sz="1000" dirty="0" err="1"/>
              <a:t>en</a:t>
            </a:r>
            <a:r>
              <a:rPr lang="en-US" sz="1000" dirty="0"/>
              <a:t> la </a:t>
            </a:r>
            <a:r>
              <a:rPr lang="en-US" sz="1000" dirty="0" err="1"/>
              <a:t>comunidad</a:t>
            </a:r>
            <a:r>
              <a:rPr lang="en-US" sz="1000" dirty="0"/>
              <a:t> de Pet Lovers.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>
                <a:highlight>
                  <a:srgbClr val="00FFFF"/>
                </a:highlight>
              </a:rPr>
              <a:t>Chat con </a:t>
            </a:r>
            <a:r>
              <a:rPr lang="en-US" sz="1000" dirty="0" err="1">
                <a:highlight>
                  <a:srgbClr val="00FFFF"/>
                </a:highlight>
              </a:rPr>
              <a:t>usuarios</a:t>
            </a:r>
            <a:r>
              <a:rPr lang="en-US" sz="1000" dirty="0">
                <a:highlight>
                  <a:srgbClr val="00FFFF"/>
                </a:highlight>
              </a:rPr>
              <a:t> por </a:t>
            </a:r>
            <a:r>
              <a:rPr lang="en-US" sz="1000" dirty="0" err="1">
                <a:highlight>
                  <a:srgbClr val="00FFFF"/>
                </a:highlight>
              </a:rPr>
              <a:t>Interés</a:t>
            </a:r>
            <a:r>
              <a:rPr lang="en-US" sz="1000" dirty="0">
                <a:highlight>
                  <a:srgbClr val="00FFFF"/>
                </a:highlight>
              </a:rPr>
              <a:t> </a:t>
            </a:r>
            <a:endParaRPr sz="1000" dirty="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>
                <a:highlight>
                  <a:srgbClr val="00FFFF"/>
                </a:highlight>
              </a:rPr>
              <a:t>Chat con </a:t>
            </a:r>
            <a:r>
              <a:rPr lang="en-US" sz="1000" dirty="0" err="1">
                <a:highlight>
                  <a:srgbClr val="00FFFF"/>
                </a:highlight>
              </a:rPr>
              <a:t>Socios</a:t>
            </a:r>
            <a:r>
              <a:rPr lang="en-US" sz="1000" dirty="0">
                <a:highlight>
                  <a:srgbClr val="00FFFF"/>
                </a:highlight>
              </a:rPr>
              <a:t> </a:t>
            </a:r>
            <a:r>
              <a:rPr lang="en-US" sz="1000" dirty="0" err="1">
                <a:highlight>
                  <a:srgbClr val="00FFFF"/>
                </a:highlight>
              </a:rPr>
              <a:t>Afiliados</a:t>
            </a:r>
            <a:r>
              <a:rPr lang="en-US" sz="1000" dirty="0">
                <a:highlight>
                  <a:srgbClr val="00FFFF"/>
                </a:highlight>
              </a:rPr>
              <a:t> por </a:t>
            </a:r>
            <a:r>
              <a:rPr lang="en-US" sz="1000" dirty="0" err="1">
                <a:highlight>
                  <a:srgbClr val="00FFFF"/>
                </a:highlight>
              </a:rPr>
              <a:t>servicios</a:t>
            </a:r>
            <a:r>
              <a:rPr lang="en-US" sz="1000" dirty="0">
                <a:highlight>
                  <a:srgbClr val="00FFFF"/>
                </a:highlight>
              </a:rPr>
              <a:t> </a:t>
            </a:r>
            <a:endParaRPr sz="1000" dirty="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>
                <a:highlight>
                  <a:srgbClr val="00FFFF"/>
                </a:highlight>
              </a:rPr>
              <a:t>Chat con </a:t>
            </a:r>
            <a:r>
              <a:rPr lang="en-US" sz="1000" dirty="0" err="1">
                <a:highlight>
                  <a:srgbClr val="00FFFF"/>
                </a:highlight>
              </a:rPr>
              <a:t>Grupos</a:t>
            </a:r>
            <a:r>
              <a:rPr lang="en-US" sz="1000" dirty="0">
                <a:highlight>
                  <a:srgbClr val="00FFFF"/>
                </a:highlight>
              </a:rPr>
              <a:t> por </a:t>
            </a:r>
            <a:r>
              <a:rPr lang="en-US" sz="1000" dirty="0" err="1">
                <a:highlight>
                  <a:srgbClr val="00FFFF"/>
                </a:highlight>
              </a:rPr>
              <a:t>categorías</a:t>
            </a:r>
            <a:r>
              <a:rPr lang="en-US" sz="1000" dirty="0">
                <a:highlight>
                  <a:srgbClr val="00FFFF"/>
                </a:highlight>
              </a:rPr>
              <a:t> </a:t>
            </a:r>
            <a:endParaRPr sz="1000" dirty="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 err="1"/>
              <a:t>publicar</a:t>
            </a:r>
            <a:r>
              <a:rPr lang="en-US" sz="1000" dirty="0"/>
              <a:t> </a:t>
            </a:r>
            <a:r>
              <a:rPr lang="en-US" sz="1000" dirty="0" err="1"/>
              <a:t>anuncios</a:t>
            </a:r>
            <a:r>
              <a:rPr lang="en-US" sz="1000" dirty="0"/>
              <a:t>: </a:t>
            </a:r>
            <a:r>
              <a:rPr lang="en-US" sz="1000" dirty="0" err="1"/>
              <a:t>eg</a:t>
            </a:r>
            <a:r>
              <a:rPr lang="en-US" sz="1000" dirty="0"/>
              <a:t> se </a:t>
            </a:r>
            <a:r>
              <a:rPr lang="en-US" sz="1000" dirty="0" err="1"/>
              <a:t>busca</a:t>
            </a:r>
            <a:r>
              <a:rPr lang="en-US" sz="1000" dirty="0"/>
              <a:t> </a:t>
            </a:r>
            <a:r>
              <a:rPr lang="en-US" sz="1000" dirty="0" err="1"/>
              <a:t>entrenador</a:t>
            </a:r>
            <a:r>
              <a:rPr lang="en-US" sz="1000" dirty="0"/>
              <a:t>, pet </a:t>
            </a:r>
            <a:r>
              <a:rPr lang="en-US" sz="1000" dirty="0" err="1"/>
              <a:t>parej</a:t>
            </a:r>
            <a:r>
              <a:rPr lang="en-US" sz="1000" dirty="0"/>
              <a:t>@ , etc.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 err="1">
                <a:highlight>
                  <a:srgbClr val="00FFFF"/>
                </a:highlight>
              </a:rPr>
              <a:t>Conectate</a:t>
            </a:r>
            <a:r>
              <a:rPr lang="en-US" sz="1000" dirty="0">
                <a:highlight>
                  <a:srgbClr val="00FFFF"/>
                </a:highlight>
              </a:rPr>
              <a:t> con un </a:t>
            </a:r>
            <a:r>
              <a:rPr lang="en-US" sz="1000" dirty="0" err="1">
                <a:highlight>
                  <a:srgbClr val="00FFFF"/>
                </a:highlight>
              </a:rPr>
              <a:t>profesional</a:t>
            </a:r>
            <a:r>
              <a:rPr lang="en-US" sz="1000" dirty="0">
                <a:highlight>
                  <a:srgbClr val="00FFFF"/>
                </a:highlight>
              </a:rPr>
              <a:t> ( </a:t>
            </a:r>
            <a:r>
              <a:rPr lang="en-US" sz="1000" dirty="0" err="1">
                <a:highlight>
                  <a:srgbClr val="00FFFF"/>
                </a:highlight>
              </a:rPr>
              <a:t>Veterinario</a:t>
            </a:r>
            <a:r>
              <a:rPr lang="en-US" sz="1000" dirty="0">
                <a:highlight>
                  <a:srgbClr val="00FFFF"/>
                </a:highlight>
              </a:rPr>
              <a:t> )</a:t>
            </a:r>
            <a:endParaRPr sz="1000" dirty="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lang="en-US" sz="1000" dirty="0" err="1">
                <a:solidFill>
                  <a:schemeClr val="lt1"/>
                </a:solidFill>
                <a:highlight>
                  <a:srgbClr val="980000"/>
                </a:highlight>
              </a:rPr>
              <a:t>Publicar</a:t>
            </a:r>
            <a:r>
              <a:rPr lang="en-US" sz="1000" dirty="0">
                <a:solidFill>
                  <a:schemeClr val="lt1"/>
                </a:solidFill>
                <a:highlight>
                  <a:srgbClr val="980000"/>
                </a:highlight>
              </a:rPr>
              <a:t> </a:t>
            </a:r>
            <a:r>
              <a:rPr lang="en-US" sz="1000" dirty="0" err="1">
                <a:solidFill>
                  <a:schemeClr val="lt1"/>
                </a:solidFill>
                <a:highlight>
                  <a:srgbClr val="980000"/>
                </a:highlight>
              </a:rPr>
              <a:t>en</a:t>
            </a:r>
            <a:r>
              <a:rPr lang="en-US" sz="1000" dirty="0">
                <a:solidFill>
                  <a:schemeClr val="lt1"/>
                </a:solidFill>
                <a:highlight>
                  <a:srgbClr val="980000"/>
                </a:highlight>
              </a:rPr>
              <a:t> redes </a:t>
            </a:r>
            <a:r>
              <a:rPr lang="en-US" sz="1000" dirty="0" err="1">
                <a:solidFill>
                  <a:schemeClr val="lt1"/>
                </a:solidFill>
                <a:highlight>
                  <a:srgbClr val="980000"/>
                </a:highlight>
              </a:rPr>
              <a:t>Sociales</a:t>
            </a:r>
            <a:endParaRPr sz="1000" dirty="0">
              <a:solidFill>
                <a:schemeClr val="lt1"/>
              </a:solidFill>
              <a:highlight>
                <a:srgbClr val="980000"/>
              </a:highlight>
            </a:endParaRPr>
          </a:p>
        </p:txBody>
      </p:sp>
      <p:sp>
        <p:nvSpPr>
          <p:cNvPr id="255" name="Google Shape;255;p37"/>
          <p:cNvSpPr txBox="1"/>
          <p:nvPr/>
        </p:nvSpPr>
        <p:spPr>
          <a:xfrm>
            <a:off x="1974700" y="706550"/>
            <a:ext cx="3509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 err="1"/>
              <a:t>Buscar</a:t>
            </a:r>
            <a:r>
              <a:rPr lang="en-US" b="1" u="sng" dirty="0"/>
              <a:t> </a:t>
            </a:r>
            <a:r>
              <a:rPr lang="en-US" b="1" u="sng" dirty="0" err="1"/>
              <a:t>Productos</a:t>
            </a:r>
            <a:r>
              <a:rPr lang="en-US" b="1" u="sng" dirty="0"/>
              <a:t> y </a:t>
            </a:r>
            <a:r>
              <a:rPr lang="en-US" b="1" u="sng" dirty="0" err="1"/>
              <a:t>Servicios</a:t>
            </a:r>
            <a:r>
              <a:rPr lang="en-US" b="1" u="sng" dirty="0"/>
              <a:t> (Gadget)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/>
              <a:t>Desea</a:t>
            </a:r>
            <a:r>
              <a:rPr lang="en-US" sz="1000" dirty="0"/>
              <a:t> </a:t>
            </a:r>
            <a:r>
              <a:rPr lang="en-US" sz="1000" dirty="0" err="1"/>
              <a:t>información</a:t>
            </a:r>
            <a:r>
              <a:rPr lang="en-US" sz="1000" dirty="0"/>
              <a:t> ( Bitacora de </a:t>
            </a:r>
            <a:r>
              <a:rPr lang="en-US" sz="1000" dirty="0" err="1"/>
              <a:t>eventos</a:t>
            </a:r>
            <a:r>
              <a:rPr lang="en-US" sz="1000" dirty="0"/>
              <a:t> ) y </a:t>
            </a:r>
            <a:r>
              <a:rPr lang="en-US" sz="1000" dirty="0" err="1"/>
              <a:t>complementaria</a:t>
            </a:r>
            <a:r>
              <a:rPr lang="en-US" sz="1000" dirty="0"/>
              <a:t>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 err="1">
                <a:highlight>
                  <a:srgbClr val="00FFFF"/>
                </a:highlight>
              </a:rPr>
              <a:t>Sugeridos</a:t>
            </a:r>
            <a:r>
              <a:rPr lang="en-US" sz="1000" dirty="0">
                <a:highlight>
                  <a:srgbClr val="00FFFF"/>
                </a:highlight>
              </a:rPr>
              <a:t> </a:t>
            </a:r>
            <a:r>
              <a:rPr lang="en-US" sz="1000" dirty="0" err="1">
                <a:highlight>
                  <a:srgbClr val="00FFFF"/>
                </a:highlight>
              </a:rPr>
              <a:t>en</a:t>
            </a:r>
            <a:r>
              <a:rPr lang="en-US" sz="1000" dirty="0">
                <a:highlight>
                  <a:srgbClr val="00FFFF"/>
                </a:highlight>
              </a:rPr>
              <a:t> base a </a:t>
            </a:r>
            <a:r>
              <a:rPr lang="en-US" sz="1000" dirty="0" err="1">
                <a:highlight>
                  <a:srgbClr val="00FFFF"/>
                </a:highlight>
              </a:rPr>
              <a:t>perfil</a:t>
            </a:r>
            <a:r>
              <a:rPr lang="en-US" sz="1000" dirty="0">
                <a:highlight>
                  <a:srgbClr val="00FFFF"/>
                </a:highlight>
              </a:rPr>
              <a:t>(es).</a:t>
            </a:r>
            <a:endParaRPr sz="1000" dirty="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 err="1"/>
              <a:t>Filtros</a:t>
            </a:r>
            <a:r>
              <a:rPr lang="en-US" sz="1000" dirty="0"/>
              <a:t> de </a:t>
            </a:r>
            <a:r>
              <a:rPr lang="en-US" sz="1000" dirty="0" err="1"/>
              <a:t>búsqueda</a:t>
            </a:r>
            <a:r>
              <a:rPr lang="en-US" sz="1000" dirty="0"/>
              <a:t> por </a:t>
            </a:r>
            <a:r>
              <a:rPr lang="en-US" sz="1000" dirty="0" err="1"/>
              <a:t>ubicación</a:t>
            </a:r>
            <a:r>
              <a:rPr lang="en-US" sz="1000" dirty="0"/>
              <a:t> </a:t>
            </a:r>
            <a:r>
              <a:rPr lang="en-US" sz="1000" dirty="0" err="1"/>
              <a:t>geográfica</a:t>
            </a:r>
            <a:r>
              <a:rPr lang="en-US" sz="1000" dirty="0"/>
              <a:t> ( 5km x default ), </a:t>
            </a:r>
            <a:r>
              <a:rPr lang="en-US" sz="1000" dirty="0" err="1"/>
              <a:t>categorias,con</a:t>
            </a:r>
            <a:r>
              <a:rPr lang="en-US" sz="1000" dirty="0"/>
              <a:t> o sin delivery, gadget, </a:t>
            </a:r>
            <a:r>
              <a:rPr lang="en-US" sz="1000" dirty="0" err="1"/>
              <a:t>salud</a:t>
            </a:r>
            <a:r>
              <a:rPr lang="en-US" sz="1000" dirty="0"/>
              <a:t>, </a:t>
            </a:r>
            <a:r>
              <a:rPr lang="en-US" sz="1000" dirty="0" err="1"/>
              <a:t>alimento</a:t>
            </a:r>
            <a:r>
              <a:rPr lang="en-US" sz="1000" dirty="0"/>
              <a:t> , etc.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 err="1">
                <a:highlight>
                  <a:srgbClr val="00FFFF"/>
                </a:highlight>
              </a:rPr>
              <a:t>Alertas</a:t>
            </a:r>
            <a:r>
              <a:rPr lang="en-US" sz="1000" dirty="0">
                <a:highlight>
                  <a:srgbClr val="00FFFF"/>
                </a:highlight>
              </a:rPr>
              <a:t>/</a:t>
            </a:r>
            <a:r>
              <a:rPr lang="en-US" sz="1000" dirty="0" err="1">
                <a:highlight>
                  <a:srgbClr val="00FFFF"/>
                </a:highlight>
              </a:rPr>
              <a:t>Sugerencias</a:t>
            </a:r>
            <a:r>
              <a:rPr lang="en-US" sz="1000" dirty="0">
                <a:highlight>
                  <a:srgbClr val="00FFFF"/>
                </a:highlight>
              </a:rPr>
              <a:t> </a:t>
            </a:r>
            <a:r>
              <a:rPr lang="en-US" sz="1000" dirty="0" err="1">
                <a:highlight>
                  <a:srgbClr val="00FFFF"/>
                </a:highlight>
              </a:rPr>
              <a:t>en</a:t>
            </a:r>
            <a:r>
              <a:rPr lang="en-US" sz="1000" dirty="0">
                <a:highlight>
                  <a:srgbClr val="00FFFF"/>
                </a:highlight>
              </a:rPr>
              <a:t> base al </a:t>
            </a:r>
            <a:r>
              <a:rPr lang="en-US" sz="1000" dirty="0" err="1">
                <a:highlight>
                  <a:srgbClr val="00FFFF"/>
                </a:highlight>
              </a:rPr>
              <a:t>perfil</a:t>
            </a:r>
            <a:r>
              <a:rPr lang="en-US" sz="1000" dirty="0">
                <a:highlight>
                  <a:srgbClr val="00FFFF"/>
                </a:highlight>
              </a:rPr>
              <a:t>(es).</a:t>
            </a:r>
            <a:endParaRPr sz="1000" dirty="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lang="en-US" sz="1000" dirty="0" err="1">
                <a:solidFill>
                  <a:schemeClr val="lt1"/>
                </a:solidFill>
                <a:highlight>
                  <a:srgbClr val="980000"/>
                </a:highlight>
              </a:rPr>
              <a:t>Identificar</a:t>
            </a:r>
            <a:r>
              <a:rPr lang="en-US" sz="1000" dirty="0">
                <a:solidFill>
                  <a:schemeClr val="lt1"/>
                </a:solidFill>
                <a:highlight>
                  <a:srgbClr val="980000"/>
                </a:highlight>
              </a:rPr>
              <a:t> Raza por Imagen</a:t>
            </a:r>
            <a:endParaRPr sz="1000" dirty="0">
              <a:solidFill>
                <a:schemeClr val="lt1"/>
              </a:solidFill>
              <a:highlight>
                <a:srgbClr val="980000"/>
              </a:highlight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1974700" y="4027600"/>
            <a:ext cx="3509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Ingresar sugerencias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Desea compartir sus necesidades de Productos/ Servicios para mejorar la experiencia del Apps.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>
                <a:highlight>
                  <a:srgbClr val="00FFFF"/>
                </a:highlight>
              </a:rPr>
              <a:t>Ingresar ideas / Sugerencias </a:t>
            </a:r>
            <a:endParaRPr sz="100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lang="en-US" sz="1000">
                <a:solidFill>
                  <a:schemeClr val="lt1"/>
                </a:solidFill>
                <a:highlight>
                  <a:srgbClr val="980000"/>
                </a:highlight>
              </a:rPr>
              <a:t>Solicitar ser Socio Comercial</a:t>
            </a:r>
            <a:endParaRPr sz="1000">
              <a:solidFill>
                <a:schemeClr val="lt1"/>
              </a:solidFill>
              <a:highlight>
                <a:srgbClr val="980000"/>
              </a:highlight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300" y="2465575"/>
            <a:ext cx="1669900" cy="177319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/>
        </p:nvSpPr>
        <p:spPr>
          <a:xfrm>
            <a:off x="0" y="3922025"/>
            <a:ext cx="1887600" cy="11544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 err="1">
                <a:highlight>
                  <a:srgbClr val="FFFF00"/>
                </a:highlight>
              </a:rPr>
              <a:t>Funcionalidad</a:t>
            </a:r>
            <a:r>
              <a:rPr lang="en-US" sz="900" b="1" dirty="0">
                <a:highlight>
                  <a:srgbClr val="FFFF00"/>
                </a:highlight>
              </a:rPr>
              <a:t> </a:t>
            </a:r>
            <a:r>
              <a:rPr lang="en-US" sz="900" b="1" dirty="0" err="1">
                <a:highlight>
                  <a:srgbClr val="FFFF00"/>
                </a:highlight>
              </a:rPr>
              <a:t>Implementada</a:t>
            </a:r>
            <a:endParaRPr sz="900" b="1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1"/>
                </a:solidFill>
                <a:highlight>
                  <a:srgbClr val="CFE2F3"/>
                </a:highlight>
              </a:rPr>
              <a:t>Incluida</a:t>
            </a:r>
            <a:r>
              <a:rPr lang="en-US" sz="900" dirty="0">
                <a:solidFill>
                  <a:schemeClr val="dk1"/>
                </a:solidFill>
                <a:highlight>
                  <a:srgbClr val="CFE2F3"/>
                </a:highlight>
              </a:rPr>
              <a:t> </a:t>
            </a:r>
            <a:r>
              <a:rPr lang="en-US" sz="900" dirty="0" err="1">
                <a:solidFill>
                  <a:schemeClr val="dk1"/>
                </a:solidFill>
                <a:highlight>
                  <a:srgbClr val="CFE2F3"/>
                </a:highlight>
              </a:rPr>
              <a:t>previamente</a:t>
            </a:r>
            <a:endParaRPr sz="900" dirty="0">
              <a:solidFill>
                <a:schemeClr val="dk1"/>
              </a:solidFill>
              <a:highlight>
                <a:srgbClr val="CFE2F3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/>
              <a:t>Nueva </a:t>
            </a:r>
            <a:r>
              <a:rPr lang="en-US" sz="900" b="1" dirty="0" err="1"/>
              <a:t>Funcionalidad</a:t>
            </a:r>
            <a:r>
              <a:rPr lang="en-US" sz="900" b="1" dirty="0"/>
              <a:t> </a:t>
            </a:r>
            <a:endParaRPr sz="9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highlight>
                  <a:srgbClr val="00FFFF"/>
                </a:highlight>
              </a:rPr>
              <a:t>Solicitado</a:t>
            </a:r>
            <a:r>
              <a:rPr lang="en-US" sz="900" dirty="0">
                <a:highlight>
                  <a:srgbClr val="00FFFF"/>
                </a:highlight>
              </a:rPr>
              <a:t> con </a:t>
            </a:r>
            <a:r>
              <a:rPr lang="en-US" sz="900" dirty="0" err="1">
                <a:highlight>
                  <a:srgbClr val="00FFFF"/>
                </a:highlight>
              </a:rPr>
              <a:t>urgencia</a:t>
            </a:r>
            <a:r>
              <a:rPr lang="en-US" sz="900" dirty="0">
                <a:highlight>
                  <a:srgbClr val="00FFFF"/>
                </a:highlight>
              </a:rPr>
              <a:t> </a:t>
            </a:r>
            <a:endParaRPr sz="900" dirty="0">
              <a:highlight>
                <a:srgbClr val="00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FFFFFF"/>
                </a:solidFill>
                <a:highlight>
                  <a:srgbClr val="980000"/>
                </a:highlight>
              </a:rPr>
              <a:t>( NO </a:t>
            </a:r>
            <a:r>
              <a:rPr lang="en-US" sz="900" dirty="0" err="1">
                <a:solidFill>
                  <a:srgbClr val="FFFFFF"/>
                </a:solidFill>
                <a:highlight>
                  <a:srgbClr val="980000"/>
                </a:highlight>
              </a:rPr>
              <a:t>existente</a:t>
            </a:r>
            <a:r>
              <a:rPr lang="en-US" sz="900" dirty="0">
                <a:solidFill>
                  <a:srgbClr val="FFFFFF"/>
                </a:solidFill>
                <a:highlight>
                  <a:srgbClr val="980000"/>
                </a:highlight>
              </a:rPr>
              <a:t> </a:t>
            </a:r>
            <a:r>
              <a:rPr lang="en-US" sz="900" dirty="0" err="1">
                <a:solidFill>
                  <a:srgbClr val="FFFFFF"/>
                </a:solidFill>
                <a:highlight>
                  <a:srgbClr val="980000"/>
                </a:highlight>
              </a:rPr>
              <a:t>en</a:t>
            </a:r>
            <a:r>
              <a:rPr lang="en-US" sz="900" dirty="0">
                <a:solidFill>
                  <a:srgbClr val="FFFFFF"/>
                </a:solidFill>
                <a:highlight>
                  <a:srgbClr val="980000"/>
                </a:highlight>
              </a:rPr>
              <a:t> la </a:t>
            </a:r>
            <a:r>
              <a:rPr lang="en-US" sz="900" dirty="0" err="1">
                <a:solidFill>
                  <a:srgbClr val="FFFFFF"/>
                </a:solidFill>
                <a:highlight>
                  <a:srgbClr val="980000"/>
                </a:highlight>
              </a:rPr>
              <a:t>iteración</a:t>
            </a:r>
            <a:r>
              <a:rPr lang="en-US" sz="900" dirty="0">
                <a:solidFill>
                  <a:srgbClr val="FFFFFF"/>
                </a:solidFill>
                <a:highlight>
                  <a:srgbClr val="980000"/>
                </a:highlight>
              </a:rPr>
              <a:t> anterior)</a:t>
            </a:r>
            <a:endParaRPr sz="900" dirty="0">
              <a:solidFill>
                <a:srgbClr val="FFFFFF"/>
              </a:solidFill>
              <a:highlight>
                <a:srgbClr val="980000"/>
              </a:highligh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E175B2-D73C-48F5-A554-3CF5C4E9A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8"/>
          <p:cNvSpPr txBox="1"/>
          <p:nvPr/>
        </p:nvSpPr>
        <p:spPr>
          <a:xfrm>
            <a:off x="121625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CONCLUCIÓN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65" name="Google Shape;265;p38"/>
          <p:cNvSpPr txBox="1"/>
          <p:nvPr/>
        </p:nvSpPr>
        <p:spPr>
          <a:xfrm>
            <a:off x="346375" y="857250"/>
            <a:ext cx="84513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 priorización se realizó en base a los proto usuarios aunque no se incluyó a todos los ideados para denotar más claridad sobre el nivel de profundidad de su conocimiento ( elemental , intermedio , avanzado , experto ) se logró incluir el criterio de prioridad en base a lo contenido en el MVP y desplazado para iterar.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 incluyó una versión preliminar de lo que contendría la iteración 1 con la finalidad completar el ejercicio. Es interesante que la prioridad pensaba cuando ya se iteración varia por la incorporación de nuevas potenciales funcionalidades. 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301A8-C230-4AEC-9B71-9175944CF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  <p:pic>
        <p:nvPicPr>
          <p:cNvPr id="6" name="Google Shape;272;p39">
            <a:extLst>
              <a:ext uri="{FF2B5EF4-FFF2-40B4-BE49-F238E27FC236}">
                <a16:creationId xmlns:a16="http://schemas.microsoft.com/office/drawing/2014/main" id="{109112D5-A645-48CD-9CDA-AE8C69DD75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DAC047-BA7A-4933-B349-4585731E9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78" y="401839"/>
            <a:ext cx="7285715" cy="3703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5BDC6-9B02-477E-82EA-7314E2DF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72" name="Google Shape;2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84A23E-972B-4812-94D8-8CA8755E9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  <p:sp>
        <p:nvSpPr>
          <p:cNvPr id="8" name="Google Shape;270;p39">
            <a:extLst>
              <a:ext uri="{FF2B5EF4-FFF2-40B4-BE49-F238E27FC236}">
                <a16:creationId xmlns:a16="http://schemas.microsoft.com/office/drawing/2014/main" id="{FAA9DE41-62BB-488C-9ACE-584CA402E1E6}"/>
              </a:ext>
            </a:extLst>
          </p:cNvPr>
          <p:cNvSpPr txBox="1"/>
          <p:nvPr/>
        </p:nvSpPr>
        <p:spPr>
          <a:xfrm>
            <a:off x="625967" y="4105595"/>
            <a:ext cx="4455399" cy="139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¡GRACIAS!</a:t>
            </a:r>
            <a:endParaRPr sz="4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DAC047-BA7A-4933-B349-4585731E9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78" y="401839"/>
            <a:ext cx="7285715" cy="3703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5BDC6-9B02-477E-82EA-7314E2DF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72" name="Google Shape;2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84A23E-972B-4812-94D8-8CA8755E9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  <p:sp>
        <p:nvSpPr>
          <p:cNvPr id="8" name="Google Shape;270;p39">
            <a:extLst>
              <a:ext uri="{FF2B5EF4-FFF2-40B4-BE49-F238E27FC236}">
                <a16:creationId xmlns:a16="http://schemas.microsoft.com/office/drawing/2014/main" id="{FAA9DE41-62BB-488C-9ACE-584CA402E1E6}"/>
              </a:ext>
            </a:extLst>
          </p:cNvPr>
          <p:cNvSpPr txBox="1"/>
          <p:nvPr/>
        </p:nvSpPr>
        <p:spPr>
          <a:xfrm>
            <a:off x="625967" y="4105595"/>
            <a:ext cx="4455399" cy="139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¡</a:t>
            </a:r>
            <a:r>
              <a:rPr lang="en-US" sz="4000" b="0" i="1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Preguntas</a:t>
            </a:r>
            <a:r>
              <a:rPr lang="en-US" sz="4000" b="0" i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!</a:t>
            </a:r>
            <a:endParaRPr sz="4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E4A5DB-B729-4C94-A308-4C718A93A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147" y="-128299"/>
            <a:ext cx="2834924" cy="283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16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0;p39">
            <a:extLst>
              <a:ext uri="{FF2B5EF4-FFF2-40B4-BE49-F238E27FC236}">
                <a16:creationId xmlns:a16="http://schemas.microsoft.com/office/drawing/2014/main" id="{FAA9DE41-62BB-488C-9ACE-584CA402E1E6}"/>
              </a:ext>
            </a:extLst>
          </p:cNvPr>
          <p:cNvSpPr txBox="1"/>
          <p:nvPr/>
        </p:nvSpPr>
        <p:spPr>
          <a:xfrm>
            <a:off x="625967" y="4105595"/>
            <a:ext cx="4455399" cy="139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¡GRACIAS!</a:t>
            </a:r>
            <a:endParaRPr sz="4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633B6C-EE73-40BD-BBD0-B2A394FC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7538" cy="5143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680D41-246D-4EEA-8339-6F9FE8D87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308" y="60217"/>
            <a:ext cx="6038078" cy="368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45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0;p39">
            <a:extLst>
              <a:ext uri="{FF2B5EF4-FFF2-40B4-BE49-F238E27FC236}">
                <a16:creationId xmlns:a16="http://schemas.microsoft.com/office/drawing/2014/main" id="{FAA9DE41-62BB-488C-9ACE-584CA402E1E6}"/>
              </a:ext>
            </a:extLst>
          </p:cNvPr>
          <p:cNvSpPr txBox="1"/>
          <p:nvPr/>
        </p:nvSpPr>
        <p:spPr>
          <a:xfrm>
            <a:off x="625967" y="4105595"/>
            <a:ext cx="4455399" cy="139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¡GRACIAS!</a:t>
            </a:r>
            <a:endParaRPr sz="4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633B6C-EE73-40BD-BBD0-B2A394FC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7538" cy="5143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93FAD9-AA41-4A9B-B863-AB3A4F7EB2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79" b="18509"/>
          <a:stretch/>
        </p:blipFill>
        <p:spPr>
          <a:xfrm>
            <a:off x="6095655" y="773251"/>
            <a:ext cx="2069117" cy="2865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E248CF-8A47-466C-B9F8-A22DA4DCC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565" y="773251"/>
            <a:ext cx="1612090" cy="28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12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DE2D-DDFB-4049-895E-66AF7694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454B0-964E-43D0-B792-6E5E07BB0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F9D7B-C468-4BE2-B807-377F525CF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0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F3929B-9A17-4CB3-BE04-1C9E51A57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29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8"/>
          <p:cNvSpPr txBox="1"/>
          <p:nvPr/>
        </p:nvSpPr>
        <p:spPr>
          <a:xfrm>
            <a:off x="121625" y="16369"/>
            <a:ext cx="8633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El Problema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125" name="Google Shape;125;p28"/>
          <p:cNvSpPr txBox="1"/>
          <p:nvPr/>
        </p:nvSpPr>
        <p:spPr>
          <a:xfrm>
            <a:off x="437750" y="4726025"/>
            <a:ext cx="333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Fuente</a:t>
            </a:r>
            <a:r>
              <a:rPr lang="en-US"/>
              <a:t> : </a:t>
            </a:r>
            <a:r>
              <a:rPr lang="en-US" sz="1000"/>
              <a:t>Kantar Division Worldpanel.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Leer más</a:t>
            </a:r>
            <a:endParaRPr sz="1000"/>
          </a:p>
        </p:txBody>
      </p:sp>
      <p:pic>
        <p:nvPicPr>
          <p:cNvPr id="127" name="Google Shape;1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En una sociedad donde el dia a dia esta cada vez más lleno de actividades, el utilizar eficientemente nuestro tiempo y esfuerzo es cada vez más importante. Además se observa un notable incremento de la importancia de un Pet amig@ ( en el Perú el 49% de los hogares tiene una mascota :Kantar Division Worldpanel ), en consecuencia el esfuerzo es cada vez más importante sumado a la responsabilidad de cuidar una mascota. Muchas veces la falta de de tiempo implica no darle a un pet amig@ el bienestar que necesita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En Perú, es cada vez más importante el bienestar de nuestros Pets amig@s ( el 42% de los peruanos prefieren a los perros mientras que el 23% prefieren a los gatos : Kantar Division Worldpanel );por el ritmo de vida que todos llevamos ,el tiempo y distancia cada vez es más difícil poder brindarle a nuestros querid@s todo lo que se merecen cuando estamos lejos o cerca de ellos. Objetivo que se vuelve casi imposible cuando todo lo requerido se encuentra disperso.</a:t>
            </a:r>
            <a:endParaRPr/>
          </a:p>
        </p:txBody>
      </p:sp>
      <p:sp>
        <p:nvSpPr>
          <p:cNvPr id="129" name="Google Shape;129;p28"/>
          <p:cNvSpPr txBox="1"/>
          <p:nvPr/>
        </p:nvSpPr>
        <p:spPr>
          <a:xfrm>
            <a:off x="4569950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Contexto</a:t>
            </a:r>
            <a:endParaRPr sz="2300" b="1">
              <a:solidFill>
                <a:schemeClr val="l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4108A3-77E7-4891-B0C9-9443B069D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9"/>
          <p:cNvSpPr txBox="1"/>
          <p:nvPr/>
        </p:nvSpPr>
        <p:spPr>
          <a:xfrm>
            <a:off x="121625" y="16369"/>
            <a:ext cx="8633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El Objetivo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136" name="Google Shape;136;p29"/>
          <p:cNvSpPr txBox="1"/>
          <p:nvPr/>
        </p:nvSpPr>
        <p:spPr>
          <a:xfrm>
            <a:off x="437750" y="4726025"/>
            <a:ext cx="333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Fuente</a:t>
            </a:r>
            <a:r>
              <a:rPr lang="en-US"/>
              <a:t> : </a:t>
            </a:r>
            <a:r>
              <a:rPr lang="en-US" sz="1000"/>
              <a:t>Kantar Division Worldpanel.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Leer más</a:t>
            </a:r>
            <a:endParaRPr sz="1000"/>
          </a:p>
        </p:txBody>
      </p:sp>
      <p:pic>
        <p:nvPicPr>
          <p:cNvPr id="138" name="Google Shape;1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9"/>
          <p:cNvSpPr txBox="1"/>
          <p:nvPr/>
        </p:nvSpPr>
        <p:spPr>
          <a:xfrm>
            <a:off x="664725" y="2099800"/>
            <a:ext cx="7709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"Lograr que se mejore la calidad de vida y el bienestar de las mascotas.”</a:t>
            </a:r>
            <a:endParaRPr sz="17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22B66C-93B4-4F04-B58C-B2F120119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301A8-C230-4AEC-9B71-9175944CF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  <p:pic>
        <p:nvPicPr>
          <p:cNvPr id="6" name="Google Shape;272;p39">
            <a:extLst>
              <a:ext uri="{FF2B5EF4-FFF2-40B4-BE49-F238E27FC236}">
                <a16:creationId xmlns:a16="http://schemas.microsoft.com/office/drawing/2014/main" id="{109112D5-A645-48CD-9CDA-AE8C69DD75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358E05-36FA-4B8F-9164-6C03ABC97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8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1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0"/>
          <p:cNvPicPr preferRelativeResize="0"/>
          <p:nvPr/>
        </p:nvPicPr>
        <p:blipFill rotWithShape="1">
          <a:blip r:embed="rId3">
            <a:alphaModFix/>
          </a:blip>
          <a:srcRect b="10881"/>
          <a:stretch/>
        </p:blipFill>
        <p:spPr>
          <a:xfrm>
            <a:off x="303450" y="637325"/>
            <a:ext cx="3124200" cy="42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0"/>
          <p:cNvSpPr txBox="1"/>
          <p:nvPr/>
        </p:nvSpPr>
        <p:spPr>
          <a:xfrm>
            <a:off x="4189550" y="1120900"/>
            <a:ext cx="3000000" cy="1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Point of view</a:t>
            </a:r>
            <a:endParaRPr sz="3600" i="1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(POV)</a:t>
            </a:r>
            <a:endParaRPr sz="3600" i="1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6" name="Google Shape;146;p30"/>
          <p:cNvSpPr txBox="1"/>
          <p:nvPr/>
        </p:nvSpPr>
        <p:spPr>
          <a:xfrm>
            <a:off x="4308775" y="25598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FFFF00"/>
                </a:highlight>
              </a:rPr>
              <a:t>Punto de vista</a:t>
            </a:r>
            <a:endParaRPr sz="30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DC6248-EC23-4794-B142-8AE62E815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1"/>
          <p:cNvSpPr txBox="1"/>
          <p:nvPr/>
        </p:nvSpPr>
        <p:spPr>
          <a:xfrm>
            <a:off x="121625" y="16369"/>
            <a:ext cx="8633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POV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155" name="Google Shape;155;p31"/>
          <p:cNvSpPr txBox="1"/>
          <p:nvPr/>
        </p:nvSpPr>
        <p:spPr>
          <a:xfrm>
            <a:off x="4569950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Point of view</a:t>
            </a:r>
            <a:endParaRPr sz="2300" b="1">
              <a:solidFill>
                <a:schemeClr val="lt1"/>
              </a:solidFill>
            </a:endParaRPr>
          </a:p>
        </p:txBody>
      </p:sp>
      <p:pic>
        <p:nvPicPr>
          <p:cNvPr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1"/>
          <p:cNvSpPr txBox="1"/>
          <p:nvPr/>
        </p:nvSpPr>
        <p:spPr>
          <a:xfrm>
            <a:off x="389550" y="762038"/>
            <a:ext cx="82758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/>
              <a:t>Santiago</a:t>
            </a:r>
            <a:r>
              <a:rPr lang="en-US" sz="1600"/>
              <a:t> es un ejecutivo moderno que vive donde su trabajo lo lleve, hoy reside en Lima-Perú. El viaja por trabajo de 2 a 3 veces por semana . El </a:t>
            </a:r>
            <a:r>
              <a:rPr lang="en-US" sz="1600" b="1" u="sng"/>
              <a:t>necesita</a:t>
            </a:r>
            <a:r>
              <a:rPr lang="en-US" sz="1600"/>
              <a:t> encontrar un lugar donde tenga alcance a todo lo que requiera para su pet amig@ </a:t>
            </a:r>
            <a:r>
              <a:rPr lang="en-US" sz="1600">
                <a:solidFill>
                  <a:schemeClr val="lt1"/>
                </a:solidFill>
                <a:highlight>
                  <a:srgbClr val="980000"/>
                </a:highlight>
              </a:rPr>
              <a:t>: un cuidador , alimento balanceado, tips de crianza, pareja y mucho más</a:t>
            </a:r>
            <a:r>
              <a:rPr lang="en-US" sz="1600"/>
              <a:t>. </a:t>
            </a:r>
            <a:r>
              <a:rPr lang="en-US" sz="1600" b="1" u="sng"/>
              <a:t>Porque</a:t>
            </a:r>
            <a:r>
              <a:rPr lang="en-US" sz="1600"/>
              <a:t> le preocupa las necesidades de su pet amig@ a pesar de su cada vez más limitado tiempo y la distancia que los separa.</a:t>
            </a:r>
            <a:endParaRPr sz="1600"/>
          </a:p>
        </p:txBody>
      </p:sp>
      <p:sp>
        <p:nvSpPr>
          <p:cNvPr id="159" name="Google Shape;159;p31"/>
          <p:cNvSpPr txBox="1"/>
          <p:nvPr/>
        </p:nvSpPr>
        <p:spPr>
          <a:xfrm>
            <a:off x="536950" y="2753913"/>
            <a:ext cx="82758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/>
              <a:t>Paola </a:t>
            </a:r>
            <a:r>
              <a:rPr lang="en-US" sz="1600"/>
              <a:t>es una Psicóloga Senior, profesora y eSeller, emprendedora por naturaleza y petLovers. Ella </a:t>
            </a:r>
            <a:r>
              <a:rPr lang="en-US" sz="1600" b="1" u="sng"/>
              <a:t>necesita</a:t>
            </a:r>
            <a:r>
              <a:rPr lang="en-US" sz="1600"/>
              <a:t> </a:t>
            </a:r>
            <a:r>
              <a:rPr lang="en-US" sz="1600">
                <a:solidFill>
                  <a:schemeClr val="lt1"/>
                </a:solidFill>
                <a:highlight>
                  <a:srgbClr val="980000"/>
                </a:highlight>
              </a:rPr>
              <a:t>incrementar sus ingresos tiene experiencia en una gran diversidad de actividades entre ellas en cuidado y paseo de mascotas</a:t>
            </a:r>
            <a:r>
              <a:rPr lang="en-US" sz="1600"/>
              <a:t> </a:t>
            </a:r>
            <a:r>
              <a:rPr lang="en-US" sz="1600" b="1" u="sng"/>
              <a:t>porque</a:t>
            </a:r>
            <a:r>
              <a:rPr lang="en-US" sz="1600"/>
              <a:t> no quiere cambiar nada en su vida, adora su libertad e independencia.</a:t>
            </a:r>
            <a:endParaRPr sz="1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85A545-AD14-47B8-BD85-C38E3C770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2"/>
          <p:cNvPicPr preferRelativeResize="0"/>
          <p:nvPr/>
        </p:nvPicPr>
        <p:blipFill rotWithShape="1">
          <a:blip r:embed="rId3">
            <a:alphaModFix/>
          </a:blip>
          <a:srcRect b="18695"/>
          <a:stretch/>
        </p:blipFill>
        <p:spPr>
          <a:xfrm>
            <a:off x="152399" y="553152"/>
            <a:ext cx="8839202" cy="3282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F74015-EE3C-4468-B968-0F5248EC1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3"/>
          <p:cNvSpPr txBox="1"/>
          <p:nvPr/>
        </p:nvSpPr>
        <p:spPr>
          <a:xfrm>
            <a:off x="121625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MVP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172" name="Google Shape;172;p33"/>
          <p:cNvSpPr txBox="1"/>
          <p:nvPr/>
        </p:nvSpPr>
        <p:spPr>
          <a:xfrm>
            <a:off x="4569950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Minimum viable Product</a:t>
            </a:r>
            <a:endParaRPr sz="2300" b="1">
              <a:solidFill>
                <a:schemeClr val="lt1"/>
              </a:solidFill>
            </a:endParaRPr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/>
          <p:nvPr/>
        </p:nvSpPr>
        <p:spPr>
          <a:xfrm>
            <a:off x="292900" y="1038275"/>
            <a:ext cx="1387200" cy="14217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13" y="17443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/>
        </p:nvSpPr>
        <p:spPr>
          <a:xfrm>
            <a:off x="370450" y="1106750"/>
            <a:ext cx="123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</a:rPr>
              <a:t>Versión Preliminar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5778350" y="706550"/>
            <a:ext cx="3351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Buscar Información ad-hoc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Desea información ( Bitacora de eventos ) y complementaria.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Adquirir Membresia : Free / Premium (1) / Familia (5)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Registrar y Consultar  la Bitacora de eventos ( Cumpleaños, fechas de vacunas , enfermedades, accidentes , etc ) 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Registrar Información complementaria por morfología , raza , edad, dolencias ( bitacora ) , ubicación.</a:t>
            </a:r>
            <a:endParaRPr sz="1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</a:t>
            </a:r>
            <a:endParaRPr sz="1000"/>
          </a:p>
        </p:txBody>
      </p:sp>
      <p:sp>
        <p:nvSpPr>
          <p:cNvPr id="179" name="Google Shape;179;p33"/>
          <p:cNvSpPr txBox="1"/>
          <p:nvPr/>
        </p:nvSpPr>
        <p:spPr>
          <a:xfrm>
            <a:off x="1974700" y="2169100"/>
            <a:ext cx="3099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Conectar Usuarios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Conectar usuarios en la comunidad de Pet Lovers.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Chat con usuarios por Interés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Chat con Socios Afiliados por servicios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Chat con Grupos por categorías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publicar anuncios: eg se busca entrenador, pet parej@ , etc.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Conectate con un profesional ( Veterinario )</a:t>
            </a:r>
            <a:endParaRPr sz="1000"/>
          </a:p>
        </p:txBody>
      </p:sp>
      <p:sp>
        <p:nvSpPr>
          <p:cNvPr id="180" name="Google Shape;180;p33"/>
          <p:cNvSpPr txBox="1"/>
          <p:nvPr/>
        </p:nvSpPr>
        <p:spPr>
          <a:xfrm>
            <a:off x="1974700" y="706550"/>
            <a:ext cx="3509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Buscar Productos y Servicios (Gadget)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Desea información ( Bitacora de eventos ) y complementaria.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Sugeridos en base a perfil(es).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Filtros de búsqueda por ubicación geográfica ( 5km x default ), categorias,con o sin delivery, gadget, salud, alimento , etc.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Alertas/Sugerencias en base al perfil(es).</a:t>
            </a:r>
            <a:endParaRPr sz="1000"/>
          </a:p>
        </p:txBody>
      </p:sp>
      <p:sp>
        <p:nvSpPr>
          <p:cNvPr id="181" name="Google Shape;181;p33"/>
          <p:cNvSpPr txBox="1"/>
          <p:nvPr/>
        </p:nvSpPr>
        <p:spPr>
          <a:xfrm>
            <a:off x="1974700" y="3646600"/>
            <a:ext cx="3509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Ingresar sugerencias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Desea compartir sus necesidades de Productos/ Servicios para mejorar la experiencia del Apps.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Ingresar ideas / Sugerencias </a:t>
            </a:r>
            <a:endParaRPr sz="1000"/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300" y="2465575"/>
            <a:ext cx="1669900" cy="177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443FE3-46AF-4470-9578-9199B87EB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4"/>
          <p:cNvSpPr txBox="1"/>
          <p:nvPr/>
        </p:nvSpPr>
        <p:spPr>
          <a:xfrm>
            <a:off x="121625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MVP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4569950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Minimum viable Product</a:t>
            </a:r>
            <a:endParaRPr sz="2300" b="1">
              <a:solidFill>
                <a:schemeClr val="lt1"/>
              </a:solidFill>
            </a:endParaRPr>
          </a:p>
        </p:txBody>
      </p:sp>
      <p:cxnSp>
        <p:nvCxnSpPr>
          <p:cNvPr id="190" name="Google Shape;190;p34"/>
          <p:cNvCxnSpPr/>
          <p:nvPr/>
        </p:nvCxnSpPr>
        <p:spPr>
          <a:xfrm flipH="1">
            <a:off x="4223075" y="926750"/>
            <a:ext cx="8700" cy="398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34"/>
          <p:cNvCxnSpPr/>
          <p:nvPr/>
        </p:nvCxnSpPr>
        <p:spPr>
          <a:xfrm flipH="1">
            <a:off x="5792100" y="926750"/>
            <a:ext cx="8700" cy="398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34"/>
          <p:cNvCxnSpPr/>
          <p:nvPr/>
        </p:nvCxnSpPr>
        <p:spPr>
          <a:xfrm flipH="1">
            <a:off x="7361125" y="961400"/>
            <a:ext cx="8700" cy="398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4"/>
          <p:cNvSpPr txBox="1"/>
          <p:nvPr/>
        </p:nvSpPr>
        <p:spPr>
          <a:xfrm>
            <a:off x="4314888" y="632125"/>
            <a:ext cx="139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Imprescindible</a:t>
            </a:r>
            <a:endParaRPr/>
          </a:p>
        </p:txBody>
      </p:sp>
      <p:sp>
        <p:nvSpPr>
          <p:cNvPr id="194" name="Google Shape;194;p34"/>
          <p:cNvSpPr txBox="1"/>
          <p:nvPr/>
        </p:nvSpPr>
        <p:spPr>
          <a:xfrm>
            <a:off x="5883900" y="632125"/>
            <a:ext cx="139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Deseable</a:t>
            </a:r>
            <a:endParaRPr/>
          </a:p>
        </p:txBody>
      </p:sp>
      <p:sp>
        <p:nvSpPr>
          <p:cNvPr id="195" name="Google Shape;195;p34"/>
          <p:cNvSpPr txBox="1"/>
          <p:nvPr/>
        </p:nvSpPr>
        <p:spPr>
          <a:xfrm>
            <a:off x="121625" y="955975"/>
            <a:ext cx="387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dk1"/>
                </a:solidFill>
              </a:rPr>
              <a:t>Buscar Productos y Servicios (Gadget)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Desea información ( Bitacora de eventos ) y complementaria.</a:t>
            </a:r>
            <a:endParaRPr b="1" u="sng">
              <a:solidFill>
                <a:schemeClr val="dk1"/>
              </a:solidFill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593950" y="1383333"/>
            <a:ext cx="31974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s-PE" sz="1000" dirty="0">
                <a:solidFill>
                  <a:schemeClr val="dk1"/>
                </a:solidFill>
              </a:rPr>
              <a:t>Sugeridos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en</a:t>
            </a:r>
            <a:r>
              <a:rPr lang="en-US" sz="1000" dirty="0">
                <a:solidFill>
                  <a:schemeClr val="dk1"/>
                </a:solidFill>
              </a:rPr>
              <a:t> base a </a:t>
            </a:r>
            <a:r>
              <a:rPr lang="en-US" sz="1000" dirty="0" err="1">
                <a:solidFill>
                  <a:schemeClr val="dk1"/>
                </a:solidFill>
              </a:rPr>
              <a:t>perfil</a:t>
            </a:r>
            <a:r>
              <a:rPr lang="en-US" sz="1000" dirty="0">
                <a:solidFill>
                  <a:schemeClr val="dk1"/>
                </a:solidFill>
              </a:rPr>
              <a:t>(es).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>
                <a:solidFill>
                  <a:schemeClr val="dk1"/>
                </a:solidFill>
              </a:rPr>
              <a:t>TODO de que </a:t>
            </a:r>
            <a:r>
              <a:rPr lang="es-PE" sz="1000" dirty="0">
                <a:solidFill>
                  <a:schemeClr val="dk1"/>
                </a:solidFill>
              </a:rPr>
              <a:t>hice</a:t>
            </a:r>
            <a:r>
              <a:rPr lang="en-US" sz="1000" dirty="0">
                <a:solidFill>
                  <a:schemeClr val="dk1"/>
                </a:solidFill>
              </a:rPr>
              <a:t> o que hare con mi Best Friend ( </a:t>
            </a:r>
            <a:r>
              <a:rPr lang="en-US" sz="1000" dirty="0" err="1">
                <a:solidFill>
                  <a:schemeClr val="dk1"/>
                </a:solidFill>
              </a:rPr>
              <a:t>vacunas</a:t>
            </a:r>
            <a:r>
              <a:rPr lang="en-US" sz="1000" dirty="0">
                <a:solidFill>
                  <a:schemeClr val="dk1"/>
                </a:solidFill>
              </a:rPr>
              <a:t> , </a:t>
            </a:r>
            <a:r>
              <a:rPr lang="en-US" sz="1000" dirty="0" err="1">
                <a:solidFill>
                  <a:schemeClr val="dk1"/>
                </a:solidFill>
              </a:rPr>
              <a:t>controles</a:t>
            </a:r>
            <a:r>
              <a:rPr lang="en-US" sz="1000" dirty="0">
                <a:solidFill>
                  <a:schemeClr val="dk1"/>
                </a:solidFill>
              </a:rPr>
              <a:t> , </a:t>
            </a:r>
            <a:r>
              <a:rPr lang="en-US" sz="1000" dirty="0" err="1">
                <a:solidFill>
                  <a:schemeClr val="dk1"/>
                </a:solidFill>
              </a:rPr>
              <a:t>actividades</a:t>
            </a:r>
            <a:r>
              <a:rPr lang="en-US" sz="1000" dirty="0">
                <a:solidFill>
                  <a:schemeClr val="dk1"/>
                </a:solidFill>
              </a:rPr>
              <a:t> )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 err="1">
                <a:solidFill>
                  <a:schemeClr val="dk1"/>
                </a:solidFill>
              </a:rPr>
              <a:t>Alertas</a:t>
            </a:r>
            <a:r>
              <a:rPr lang="en-US" sz="1000" dirty="0">
                <a:solidFill>
                  <a:schemeClr val="dk1"/>
                </a:solidFill>
              </a:rPr>
              <a:t>/</a:t>
            </a:r>
            <a:r>
              <a:rPr lang="en-US" sz="1000" dirty="0" err="1">
                <a:solidFill>
                  <a:schemeClr val="dk1"/>
                </a:solidFill>
              </a:rPr>
              <a:t>Sugerencias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en</a:t>
            </a:r>
            <a:r>
              <a:rPr lang="en-US" sz="1000" dirty="0">
                <a:solidFill>
                  <a:schemeClr val="dk1"/>
                </a:solidFill>
              </a:rPr>
              <a:t> base al </a:t>
            </a:r>
            <a:r>
              <a:rPr lang="en-US" sz="1000" dirty="0" err="1">
                <a:solidFill>
                  <a:schemeClr val="dk1"/>
                </a:solidFill>
              </a:rPr>
              <a:t>perfil</a:t>
            </a:r>
            <a:r>
              <a:rPr lang="en-US" sz="1000" dirty="0">
                <a:solidFill>
                  <a:schemeClr val="dk1"/>
                </a:solidFill>
              </a:rPr>
              <a:t>(es).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endParaRPr lang="en-US"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 err="1">
                <a:solidFill>
                  <a:schemeClr val="dk1"/>
                </a:solidFill>
              </a:rPr>
              <a:t>Donaciones</a:t>
            </a:r>
            <a:r>
              <a:rPr lang="en-US" sz="1000" dirty="0">
                <a:solidFill>
                  <a:schemeClr val="dk1"/>
                </a:solidFill>
              </a:rPr>
              <a:t> y/o </a:t>
            </a:r>
            <a:r>
              <a:rPr lang="en-US" sz="1000" dirty="0" err="1">
                <a:solidFill>
                  <a:schemeClr val="dk1"/>
                </a:solidFill>
              </a:rPr>
              <a:t>mensajes</a:t>
            </a:r>
            <a:r>
              <a:rPr lang="en-US" sz="1000" dirty="0">
                <a:solidFill>
                  <a:schemeClr val="dk1"/>
                </a:solidFill>
              </a:rPr>
              <a:t> a la </a:t>
            </a:r>
            <a:r>
              <a:rPr lang="en-US" sz="1000" dirty="0" err="1">
                <a:solidFill>
                  <a:schemeClr val="dk1"/>
                </a:solidFill>
              </a:rPr>
              <a:t>comunidad</a:t>
            </a:r>
            <a:endParaRPr lang="en-US" sz="1000" dirty="0">
              <a:solidFill>
                <a:schemeClr val="dk1"/>
              </a:solidFill>
            </a:endParaRPr>
          </a:p>
        </p:txBody>
      </p:sp>
      <p:sp>
        <p:nvSpPr>
          <p:cNvPr id="197" name="Google Shape;197;p34"/>
          <p:cNvSpPr/>
          <p:nvPr/>
        </p:nvSpPr>
        <p:spPr>
          <a:xfrm>
            <a:off x="6386100" y="14907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4"/>
          <p:cNvSpPr/>
          <p:nvPr/>
        </p:nvSpPr>
        <p:spPr>
          <a:xfrm>
            <a:off x="4717377" y="1764634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4"/>
          <p:cNvSpPr/>
          <p:nvPr/>
        </p:nvSpPr>
        <p:spPr>
          <a:xfrm>
            <a:off x="6386088" y="23988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4"/>
          <p:cNvSpPr txBox="1"/>
          <p:nvPr/>
        </p:nvSpPr>
        <p:spPr>
          <a:xfrm>
            <a:off x="561125" y="3316425"/>
            <a:ext cx="33789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>
                <a:solidFill>
                  <a:schemeClr val="dk1"/>
                </a:solidFill>
              </a:rPr>
              <a:t>Chat con </a:t>
            </a:r>
            <a:r>
              <a:rPr lang="en-US" sz="1000" dirty="0" err="1">
                <a:solidFill>
                  <a:schemeClr val="dk1"/>
                </a:solidFill>
              </a:rPr>
              <a:t>usuarios</a:t>
            </a:r>
            <a:r>
              <a:rPr lang="en-US" sz="1000" dirty="0">
                <a:solidFill>
                  <a:schemeClr val="dk1"/>
                </a:solidFill>
              </a:rPr>
              <a:t> por </a:t>
            </a:r>
            <a:r>
              <a:rPr lang="en-US" sz="1000" dirty="0" err="1">
                <a:solidFill>
                  <a:schemeClr val="dk1"/>
                </a:solidFill>
              </a:rPr>
              <a:t>Interés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>
                <a:solidFill>
                  <a:schemeClr val="dk1"/>
                </a:solidFill>
              </a:rPr>
              <a:t>Chat con </a:t>
            </a:r>
            <a:r>
              <a:rPr lang="en-US" sz="1000" dirty="0" err="1">
                <a:solidFill>
                  <a:schemeClr val="dk1"/>
                </a:solidFill>
              </a:rPr>
              <a:t>Socios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Afiliados</a:t>
            </a:r>
            <a:r>
              <a:rPr lang="en-US" sz="1000" dirty="0">
                <a:solidFill>
                  <a:schemeClr val="dk1"/>
                </a:solidFill>
              </a:rPr>
              <a:t> por </a:t>
            </a:r>
            <a:r>
              <a:rPr lang="en-US" sz="1000" dirty="0" err="1">
                <a:solidFill>
                  <a:schemeClr val="dk1"/>
                </a:solidFill>
              </a:rPr>
              <a:t>servicios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>
                <a:solidFill>
                  <a:schemeClr val="dk1"/>
                </a:solidFill>
              </a:rPr>
              <a:t>Chat con </a:t>
            </a:r>
            <a:r>
              <a:rPr lang="en-US" sz="1000" dirty="0" err="1">
                <a:solidFill>
                  <a:schemeClr val="dk1"/>
                </a:solidFill>
              </a:rPr>
              <a:t>Grupos</a:t>
            </a:r>
            <a:r>
              <a:rPr lang="en-US" sz="1000" dirty="0">
                <a:solidFill>
                  <a:schemeClr val="dk1"/>
                </a:solidFill>
              </a:rPr>
              <a:t> por </a:t>
            </a:r>
            <a:r>
              <a:rPr lang="en-US" sz="1000" dirty="0" err="1">
                <a:solidFill>
                  <a:schemeClr val="dk1"/>
                </a:solidFill>
              </a:rPr>
              <a:t>categorías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 err="1">
                <a:solidFill>
                  <a:schemeClr val="dk1"/>
                </a:solidFill>
              </a:rPr>
              <a:t>publicar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anuncios</a:t>
            </a:r>
            <a:r>
              <a:rPr lang="en-US" sz="1000" dirty="0">
                <a:solidFill>
                  <a:schemeClr val="dk1"/>
                </a:solidFill>
              </a:rPr>
              <a:t>: </a:t>
            </a:r>
            <a:r>
              <a:rPr lang="en-US" sz="1000" dirty="0" err="1">
                <a:solidFill>
                  <a:schemeClr val="dk1"/>
                </a:solidFill>
              </a:rPr>
              <a:t>eg</a:t>
            </a:r>
            <a:r>
              <a:rPr lang="en-US" sz="1000" dirty="0">
                <a:solidFill>
                  <a:schemeClr val="dk1"/>
                </a:solidFill>
              </a:rPr>
              <a:t> se </a:t>
            </a:r>
            <a:r>
              <a:rPr lang="en-US" sz="1000" dirty="0" err="1">
                <a:solidFill>
                  <a:schemeClr val="dk1"/>
                </a:solidFill>
              </a:rPr>
              <a:t>busca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entrenador</a:t>
            </a:r>
            <a:r>
              <a:rPr lang="en-US" sz="1000" dirty="0">
                <a:solidFill>
                  <a:schemeClr val="dk1"/>
                </a:solidFill>
              </a:rPr>
              <a:t>, pet </a:t>
            </a:r>
            <a:r>
              <a:rPr lang="en-US" sz="1000" dirty="0" err="1">
                <a:solidFill>
                  <a:schemeClr val="dk1"/>
                </a:solidFill>
              </a:rPr>
              <a:t>parej</a:t>
            </a:r>
            <a:r>
              <a:rPr lang="en-US" sz="1000" dirty="0">
                <a:solidFill>
                  <a:schemeClr val="dk1"/>
                </a:solidFill>
              </a:rPr>
              <a:t>@ , etc.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 err="1">
                <a:solidFill>
                  <a:schemeClr val="dk1"/>
                </a:solidFill>
              </a:rPr>
              <a:t>Conectate</a:t>
            </a:r>
            <a:r>
              <a:rPr lang="en-US" sz="1000" dirty="0">
                <a:solidFill>
                  <a:schemeClr val="dk1"/>
                </a:solidFill>
              </a:rPr>
              <a:t> con un </a:t>
            </a:r>
            <a:r>
              <a:rPr lang="en-US" sz="1000" dirty="0" err="1">
                <a:solidFill>
                  <a:schemeClr val="dk1"/>
                </a:solidFill>
              </a:rPr>
              <a:t>profesional</a:t>
            </a:r>
            <a:r>
              <a:rPr lang="en-US" sz="1000" dirty="0">
                <a:solidFill>
                  <a:schemeClr val="dk1"/>
                </a:solidFill>
              </a:rPr>
              <a:t> ( </a:t>
            </a:r>
            <a:r>
              <a:rPr lang="en-US" sz="1000" dirty="0" err="1">
                <a:solidFill>
                  <a:schemeClr val="dk1"/>
                </a:solidFill>
              </a:rPr>
              <a:t>Veterinario</a:t>
            </a:r>
            <a:r>
              <a:rPr lang="en-US" sz="1000" dirty="0">
                <a:solidFill>
                  <a:schemeClr val="dk1"/>
                </a:solidFill>
              </a:rPr>
              <a:t> )</a:t>
            </a:r>
            <a:endParaRPr dirty="0"/>
          </a:p>
        </p:txBody>
      </p:sp>
      <p:sp>
        <p:nvSpPr>
          <p:cNvPr id="201" name="Google Shape;201;p34"/>
          <p:cNvSpPr txBox="1"/>
          <p:nvPr/>
        </p:nvSpPr>
        <p:spPr>
          <a:xfrm>
            <a:off x="181825" y="2754375"/>
            <a:ext cx="387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dk1"/>
                </a:solidFill>
              </a:rPr>
              <a:t>Conectar Usuarios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Conectar usuarios en la comunidad de Pet Lovers.</a:t>
            </a:r>
            <a:endParaRPr b="1" u="sng">
              <a:solidFill>
                <a:schemeClr val="dk1"/>
              </a:solidFill>
            </a:endParaRPr>
          </a:p>
        </p:txBody>
      </p:sp>
      <p:sp>
        <p:nvSpPr>
          <p:cNvPr id="202" name="Google Shape;202;p34"/>
          <p:cNvSpPr/>
          <p:nvPr/>
        </p:nvSpPr>
        <p:spPr>
          <a:xfrm>
            <a:off x="6386100" y="30775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4"/>
          <p:cNvSpPr/>
          <p:nvPr/>
        </p:nvSpPr>
        <p:spPr>
          <a:xfrm>
            <a:off x="6386113" y="34777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4"/>
          <p:cNvSpPr/>
          <p:nvPr/>
        </p:nvSpPr>
        <p:spPr>
          <a:xfrm>
            <a:off x="6386113" y="38779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4"/>
          <p:cNvSpPr/>
          <p:nvPr/>
        </p:nvSpPr>
        <p:spPr>
          <a:xfrm>
            <a:off x="4789350" y="4626993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4"/>
          <p:cNvSpPr/>
          <p:nvPr/>
        </p:nvSpPr>
        <p:spPr>
          <a:xfrm>
            <a:off x="6386100" y="45566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6CD032-BA7C-485E-9889-C621108B0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  <p:pic>
        <p:nvPicPr>
          <p:cNvPr id="23" name="Google Shape;272;p39">
            <a:extLst>
              <a:ext uri="{FF2B5EF4-FFF2-40B4-BE49-F238E27FC236}">
                <a16:creationId xmlns:a16="http://schemas.microsoft.com/office/drawing/2014/main" id="{00506F99-DBB3-46EC-8BCD-A14250BC5B1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98;p34">
            <a:extLst>
              <a:ext uri="{FF2B5EF4-FFF2-40B4-BE49-F238E27FC236}">
                <a16:creationId xmlns:a16="http://schemas.microsoft.com/office/drawing/2014/main" id="{48E05A84-9CBC-4180-A822-DB561378C686}"/>
              </a:ext>
            </a:extLst>
          </p:cNvPr>
          <p:cNvSpPr/>
          <p:nvPr/>
        </p:nvSpPr>
        <p:spPr>
          <a:xfrm>
            <a:off x="4717377" y="2429459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1873</Words>
  <Application>Microsoft Office PowerPoint</Application>
  <PresentationFormat>On-screen Show (16:9)</PresentationFormat>
  <Paragraphs>158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Anton</vt:lpstr>
      <vt:lpstr>Times New Roman</vt:lpstr>
      <vt:lpstr>Arial</vt:lpstr>
      <vt:lpstr>Roboto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Jesus Ramirez Gamarra</dc:creator>
  <cp:lastModifiedBy>Lucio Jesús Ramírez Gamarra</cp:lastModifiedBy>
  <cp:revision>9</cp:revision>
  <dcterms:modified xsi:type="dcterms:W3CDTF">2025-01-19T14:25:04Z</dcterms:modified>
</cp:coreProperties>
</file>